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1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slides/charts/chart2.xml" ContentType="application/vnd.openxmlformats-officedocument.drawingml.chart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ec15b26c6ed47aa" /><Relationship Type="http://schemas.openxmlformats.org/officeDocument/2006/relationships/extended-properties" Target="/docProps/app.xml" Id="R17147d4062fc49da" /><Relationship Type="http://schemas.openxmlformats.org/officeDocument/2006/relationships/officeDocument" Target="/ppt/presentation.xml" Id="Re2ad8e961a58433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0df463019b5488c"/>
  </p:sldMasterIdLst>
  <p:notesMasterIdLst>
    <p:notesMasterId xmlns:r="http://schemas.openxmlformats.org/officeDocument/2006/relationships" r:id="R2c0cb0ffba9c4620"/>
  </p:notesMasterIdLst>
  <p:sldIdLst>
    <p:sldId xmlns:r="http://schemas.openxmlformats.org/officeDocument/2006/relationships" id="256" r:id="R5d613e5d28814a29"/>
    <p:sldId xmlns:r="http://schemas.openxmlformats.org/officeDocument/2006/relationships" id="257" r:id="R9111ae59e6b94e4e"/>
    <p:sldId xmlns:r="http://schemas.openxmlformats.org/officeDocument/2006/relationships" id="258" r:id="Rf8bc20998dcc4ae0"/>
    <p:sldId xmlns:r="http://schemas.openxmlformats.org/officeDocument/2006/relationships" id="259" r:id="R81ca236a288b45cd"/>
    <p:sldId xmlns:r="http://schemas.openxmlformats.org/officeDocument/2006/relationships" id="260" r:id="R4a955947cac84ced"/>
    <p:sldId xmlns:r="http://schemas.openxmlformats.org/officeDocument/2006/relationships" id="261" r:id="Re2513dd6736642fd"/>
    <p:sldId xmlns:r="http://schemas.openxmlformats.org/officeDocument/2006/relationships" id="262" r:id="R872fb7e6b1d9421a"/>
    <p:sldId xmlns:r="http://schemas.openxmlformats.org/officeDocument/2006/relationships" id="263" r:id="Rb79ac5dc474d4f75"/>
    <p:sldId xmlns:r="http://schemas.openxmlformats.org/officeDocument/2006/relationships" id="264" r:id="R0beabe4288044208"/>
    <p:sldId xmlns:r="http://schemas.openxmlformats.org/officeDocument/2006/relationships" id="265" r:id="Rf625f3f260974758"/>
    <p:sldId xmlns:r="http://schemas.openxmlformats.org/officeDocument/2006/relationships" id="266" r:id="R2b126b59033e436c"/>
    <p:sldId xmlns:r="http://schemas.openxmlformats.org/officeDocument/2006/relationships" id="267" r:id="Rba12308d89cd4fc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78d2098acfd4c25" /><Relationship Type="http://schemas.openxmlformats.org/officeDocument/2006/relationships/slideMaster" Target="/ppt/slideMasters/slideMaster1.xml" Id="Ra0df463019b5488c" /><Relationship Type="http://schemas.openxmlformats.org/officeDocument/2006/relationships/notesMaster" Target="/ppt/notesMasters/notesMaster1.xml" Id="R2c0cb0ffba9c4620" /><Relationship Type="http://schemas.openxmlformats.org/officeDocument/2006/relationships/presProps" Target="/ppt/presProps.xml" Id="R683bfa4a8b7b4d2f" /><Relationship Type="http://schemas.openxmlformats.org/officeDocument/2006/relationships/tableStyles" Target="/ppt/tableStyles.xml" Id="Re8095ec85a5d4bd2" /><Relationship Type="http://schemas.openxmlformats.org/officeDocument/2006/relationships/slide" Target="/ppt/slides/slide1.xml" Id="R5d613e5d28814a29" /><Relationship Type="http://schemas.openxmlformats.org/officeDocument/2006/relationships/slide" Target="/ppt/slides/slide2.xml" Id="R9111ae59e6b94e4e" /><Relationship Type="http://schemas.openxmlformats.org/officeDocument/2006/relationships/slide" Target="/ppt/slides/slide3.xml" Id="Rf8bc20998dcc4ae0" /><Relationship Type="http://schemas.openxmlformats.org/officeDocument/2006/relationships/slide" Target="/ppt/slides/slide4.xml" Id="R81ca236a288b45cd" /><Relationship Type="http://schemas.openxmlformats.org/officeDocument/2006/relationships/slide" Target="/ppt/slides/slide5.xml" Id="R4a955947cac84ced" /><Relationship Type="http://schemas.openxmlformats.org/officeDocument/2006/relationships/slide" Target="/ppt/slides/slide6.xml" Id="Re2513dd6736642fd" /><Relationship Type="http://schemas.openxmlformats.org/officeDocument/2006/relationships/slide" Target="/ppt/slides/slide7.xml" Id="R872fb7e6b1d9421a" /><Relationship Type="http://schemas.openxmlformats.org/officeDocument/2006/relationships/slide" Target="/ppt/slides/slide8.xml" Id="Rb79ac5dc474d4f75" /><Relationship Type="http://schemas.openxmlformats.org/officeDocument/2006/relationships/slide" Target="/ppt/slides/slide9.xml" Id="R0beabe4288044208" /><Relationship Type="http://schemas.openxmlformats.org/officeDocument/2006/relationships/slide" Target="/ppt/slides/slide10.xml" Id="Rf625f3f260974758" /><Relationship Type="http://schemas.openxmlformats.org/officeDocument/2006/relationships/slide" Target="/ppt/slides/slide11.xml" Id="R2b126b59033e436c" /><Relationship Type="http://schemas.openxmlformats.org/officeDocument/2006/relationships/slide" Target="/ppt/slides/slide12.xml" Id="Rba12308d89cd4fc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209822324064b8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0d13d9b03114a27" /><Relationship Type="http://schemas.openxmlformats.org/officeDocument/2006/relationships/notesMaster" Target="/ppt/notesMasters/notesMaster1.xml" Id="Re491d48bbb944db5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0a920e34ae2847c6" /><Relationship Type="http://schemas.openxmlformats.org/officeDocument/2006/relationships/notesMaster" Target="/ppt/notesMasters/notesMaster1.xml" Id="Rdb6931e38bd542e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0d4a4e34bf74979" /><Relationship Type="http://schemas.openxmlformats.org/officeDocument/2006/relationships/notesMaster" Target="/ppt/notesMasters/notesMaster1.xml" Id="Rcfde4fff7ac342c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d8b71353bdf4eae" /><Relationship Type="http://schemas.openxmlformats.org/officeDocument/2006/relationships/notesMaster" Target="/ppt/notesMasters/notesMaster1.xml" Id="Rfa1e7b6cb4ee4b1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bdf3a77d58b4f47" /><Relationship Type="http://schemas.openxmlformats.org/officeDocument/2006/relationships/notesMaster" Target="/ppt/notesMasters/notesMaster1.xml" Id="R3ab009d224e244b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74d15f435964182" /><Relationship Type="http://schemas.openxmlformats.org/officeDocument/2006/relationships/notesMaster" Target="/ppt/notesMasters/notesMaster1.xml" Id="R27c07b40642441d6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c392baa83bf04806" /><Relationship Type="http://schemas.openxmlformats.org/officeDocument/2006/relationships/notesMaster" Target="/ppt/notesMasters/notesMaster1.xml" Id="Rf77cdbb36cc243e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22efe4d8009468c" /><Relationship Type="http://schemas.openxmlformats.org/officeDocument/2006/relationships/notesMaster" Target="/ppt/notesMasters/notesMaster1.xml" Id="R60dc2a520ec7432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564a66a903094374" /><Relationship Type="http://schemas.openxmlformats.org/officeDocument/2006/relationships/notesMaster" Target="/ppt/notesMasters/notesMaster1.xml" Id="R45ab0e5801684fb6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607f5623c0f40f5" /><Relationship Type="http://schemas.openxmlformats.org/officeDocument/2006/relationships/notesMaster" Target="/ppt/notesMasters/notesMaster1.xml" Id="Rf38d1b1f84a64db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929bab8e1db4894" /><Relationship Type="http://schemas.openxmlformats.org/officeDocument/2006/relationships/notesMaster" Target="/ppt/notesMasters/notesMaster1.xml" Id="R36d87e83816544b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c67815d6a39e4e9c" /><Relationship Type="http://schemas.openxmlformats.org/officeDocument/2006/relationships/notesMaster" Target="/ppt/notesMasters/notesMaster1.xml" Id="Ra0c10c9a7e6643d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Workshop framing supplied in PROJECT_BRIEF.md. Generated cover illustration contains no factual claims.</a:t>
            </a:r>
          </a:p>
          <a:p xmlns:a="http://schemas.openxmlformats.org/drawingml/2006/main">
            <a:r>
              <a:t>Reference: Wright MN et al. (2026), Machine Learning in Epidemiology, https://arxiv.org/abs/2602.16352</a:t>
            </a:r>
          </a:p>
          <a:p xmlns:a="http://schemas.openxmlformats.org/drawingml/2006/main">
            <a:r>
              <a:t>Reference: Federica Gazzelloni (2025), Health Metrics and the Spread of Infectious Diseases, CRC Press.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2026 methodological chapter presents machine learning as a set of methods for analysing complex epidemiological data, with supervised learning, evaluation and interpretation as core elements.</a:t>
            </a:r>
          </a:p>
          <a:p xmlns:a="http://schemas.openxmlformats.org/drawingml/2006/main">
            <a:r>
              <a:t>Source: https://arxiv.org/abs/2602.16352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example prediction target is deliberately illustrative because final target construction and leakage checks must be completed in the reproducible workshop workflow.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Teaching point: preprocessing choices can leak information when they use the full dataset before resampling. The generated illustration is conceptual and contains no empirical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learner identifier classif.log_reg is part of the mlr3 learner ecosystem.</a:t>
            </a:r>
          </a:p>
          <a:p xmlns:a="http://schemas.openxmlformats.org/drawingml/2006/main">
            <a:r>
              <a:t>Source: https://mlr3.mlr-org.com/reference/mlr_learners.html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mlr3 learner references: https://mlr3.mlr-org.com/reference/mlr_learners_classif.rpart.html and https://mlr3.mlr-org.com/reference/mlr_learners.html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mlr3 uses Task, Learner, Resampling and Measure objects. resample() repeatedly fits on training folds, predicts test folds and stores the results.</a:t>
            </a:r>
          </a:p>
          <a:p xmlns:a="http://schemas.openxmlformats.org/drawingml/2006/main">
            <a:r>
              <a:t>Source: https://mlr3book.mlr-org.com/chapters/chapter2/data_and_basic_modeling.html</a:t>
            </a:r>
          </a:p>
          <a:p xmlns:a="http://schemas.openxmlformats.org/drawingml/2006/main">
            <a:r>
              <a:t>Source: https://mlr3book.mlr-org.com/chapters/chapter3/evaluation_and_benchmarking.html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Cross-validation repeatedly trains on k-1 folds and tests on the held-out fold. The mlr3 book also warns that resampling makes overfitting visible rather than preventing it.</a:t>
            </a:r>
          </a:p>
          <a:p xmlns:a="http://schemas.openxmlformats.org/drawingml/2006/main">
            <a:r>
              <a:t>Source: https://mlr3book.mlr-org.com/chapters/chapter3/evaluation_and_benchmarking.html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 counts and ROC points are illustrative. mlr3 implements AUC as classif.auc, sensitivity as classif.sensitivity and specificity as classif.specificity.</a:t>
            </a:r>
          </a:p>
          <a:p xmlns:a="http://schemas.openxmlformats.org/drawingml/2006/main">
            <a:r>
              <a:t>Sources: https://mlr3book.mlr-org.com/chapters/chapter3/evaluation_and_benchmarking.html ; https://mlr3.mlr-org.com/reference/mlr_measures_classif.sensitivity.html ; https://mlr3.mlr-org.com/reference/mlr_measures_classif.specificity.html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All feature labels and values are illustrative. Performance-based permutation importance should use independent test data, and it measures predictive contribution rather than causal importance.</a:t>
            </a:r>
          </a:p>
          <a:p xmlns:a="http://schemas.openxmlformats.org/drawingml/2006/main">
            <a:r>
              <a:t>Source: https://mlr3book.mlr-org.com/chapters/chapter12/model_interpretation.html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distinction between prediction and causal explanation is a core epidemiological teaching point in the supplied project brief and the Wright et al. methodological framing.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Generated illustration is conceptual and contains no empirical data.</a:t>
            </a:r>
          </a:p>
          <a:p xmlns:a="http://schemas.openxmlformats.org/drawingml/2006/main">
            <a:r>
              <a:t>Key resources: Wright MN et al. (2026), https://arxiv.org/abs/2602.16352 ; Applied Machine Learning Using mlr3 in R, https://mlr3book.mlr-org.com/ ; Federica Gazzelloni (2025), Health Metrics and the Spread of Infectious Diseases, CRC Press.</a:t>
            </a:r>
          </a:p>
          <a:p xmlns:a="http://schemas.openxmlformats.org/drawingml/2006/main">
            <a:r>
              <a:t>Workshop data source and exact target definition must be documented in the reproducible analysis before empirical results are added to this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63715a720de482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7744546c9d6d495d" /><Relationship Type="http://schemas.openxmlformats.org/officeDocument/2006/relationships/slideLayout" Target="/ppt/slideLayouts/slideLayout1.xml" Id="R54c54c4018144f2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54c54c4018144f2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aaeb51d3ac45c3" /><Relationship Type="http://schemas.openxmlformats.org/officeDocument/2006/relationships/image" Target="/ppt/media/image.png" Id="R6b84ecbfe3024ac9" /><Relationship Type="http://schemas.openxmlformats.org/officeDocument/2006/relationships/notesSlide" Target="/ppt/notesSlides/notesSlide1.xml" Id="R7c18466807c84c52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935fe08d2fa4280" /><Relationship Type="http://schemas.openxmlformats.org/officeDocument/2006/relationships/notesSlide" Target="/ppt/notesSlides/notesSlide2.xml" Id="R5897f0ce088f400c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1c7f428ea9942e5" /><Relationship Type="http://schemas.openxmlformats.org/officeDocument/2006/relationships/notesSlide" Target="/ppt/notesSlides/notesSlide3.xml" Id="R999f176135d942d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d3fbfd5ecbf4495" /><Relationship Type="http://schemas.openxmlformats.org/officeDocument/2006/relationships/image" Target="/ppt/media/image2.png" Id="R539a2446c1384da1" /><Relationship Type="http://schemas.openxmlformats.org/officeDocument/2006/relationships/notesSlide" Target="/ppt/notesSlides/notesSlide4.xml" Id="Rb11751a282e1458f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b8226827324e02" /><Relationship Type="http://schemas.openxmlformats.org/officeDocument/2006/relationships/notesSlide" Target="/ppt/notesSlides/notesSlide5.xml" Id="R5da25d97996d451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e61359f9e84a87" /><Relationship Type="http://schemas.openxmlformats.org/officeDocument/2006/relationships/notesSlide" Target="/ppt/notesSlides/notesSlide6.xml" Id="Rb97ba099c7e54750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1e5eff08ce49cd" /><Relationship Type="http://schemas.openxmlformats.org/officeDocument/2006/relationships/notesSlide" Target="/ppt/notesSlides/notesSlide7.xml" Id="Rcf50be2a61ab441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10590a6f65646d1" /><Relationship Type="http://schemas.openxmlformats.org/officeDocument/2006/relationships/notesSlide" Target="/ppt/notesSlides/notesSlide8.xml" Id="R412bca1f2b2c4bb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24961a30b424ea7" /><Relationship Type="http://schemas.openxmlformats.org/officeDocument/2006/relationships/chart" Target="/ppt/slides/charts/chart1.xml" Id="R203c5912d04b4525" /><Relationship Type="http://schemas.openxmlformats.org/officeDocument/2006/relationships/notesSlide" Target="/ppt/notesSlides/notesSlide9.xml" Id="R870157d2c1fe4e98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6e0969e90154b2b" /><Relationship Type="http://schemas.openxmlformats.org/officeDocument/2006/relationships/chart" Target="/ppt/slides/charts/chart2.xml" Id="R41ac4e112b9345a7" /><Relationship Type="http://schemas.openxmlformats.org/officeDocument/2006/relationships/notesSlide" Target="/ppt/notesSlides/notesSlide10.xml" Id="R574dea59f5db46c5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7aab3aa587497a" /><Relationship Type="http://schemas.openxmlformats.org/officeDocument/2006/relationships/notesSlide" Target="/ppt/notesSlides/notesSlide11.xml" Id="R3ed7bb57a1df48fa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455ed19e514220" /><Relationship Type="http://schemas.openxmlformats.org/officeDocument/2006/relationships/image" Target="/ppt/media/image3.png" Id="Rc6a80f84d4674dd9" /><Relationship Type="http://schemas.openxmlformats.org/officeDocument/2006/relationships/notesSlide" Target="/ppt/notesSlides/notesSlide12.xml" Id="R53e2fe0c924e4a6c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lineChart>
        <c:grouping val="standard"/>
        <c:ser>
          <c:idx val="0"/>
          <c:order val="0"/>
          <c:tx>
            <c:v>Illustrative ROC</c:v>
          </c:tx>
          <c:spPr>
            <a:ln xmlns:a="http://schemas.openxmlformats.org/drawingml/2006/main" w="38100">
              <a:solidFill>
                <a:srgbClr val="0D8B8B"/>
              </a:solidFill>
              <a:prstDash val="solid"/>
            </a:ln>
          </c:spPr>
          <c:marker>
            <c:symbol val="none"/>
          </c:marker>
          <c:cat>
            <c:numRef>
              <c:f>'Chart Data'!$A$2:$A$12</c:f>
              <c:numCache>
                <c:formatCode>General</c:formatCode>
                <c:ptCount val="11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1.0</c:v>
                </c:pt>
              </c:numCache>
            </c:numRef>
          </c:cat>
          <c:val>
            <c:numRef>
              <c:f>'Chart Data'!$B$2:$B$12</c:f>
              <c:numCache>
                <c:formatCode>General</c:formatCode>
                <c:ptCount val="11"/>
                <c:pt idx="0">
                  <c:v>0</c:v>
                </c:pt>
                <c:pt idx="1">
                  <c:v>0.42</c:v>
                </c:pt>
                <c:pt idx="2">
                  <c:v>0.61</c:v>
                </c:pt>
                <c:pt idx="3">
                  <c:v>0.73</c:v>
                </c:pt>
                <c:pt idx="4">
                  <c:v>0.81</c:v>
                </c:pt>
                <c:pt idx="5">
                  <c:v>0.87</c:v>
                </c:pt>
                <c:pt idx="6">
                  <c:v>0.91</c:v>
                </c:pt>
                <c:pt idx="7">
                  <c:v>0.94</c:v>
                </c:pt>
                <c:pt idx="8">
                  <c:v>0.97</c:v>
                </c:pt>
                <c:pt idx="9">
                  <c:v>0.99</c:v>
                </c:pt>
                <c:pt idx="10">
                  <c:v>1</c:v>
                </c:pt>
              </c:numCache>
            </c:numRef>
          </c:val>
        </c:ser>
        <c:ser>
          <c:idx val="1"/>
          <c:order val="1"/>
          <c:tx>
            <c:v>Chance</c:v>
          </c:tx>
          <c:spPr>
            <a:ln xmlns:a="http://schemas.openxmlformats.org/drawingml/2006/main" w="19050">
              <a:solidFill>
                <a:srgbClr val="B8C9C8"/>
              </a:solidFill>
              <a:prstDash val="dash"/>
            </a:ln>
          </c:spPr>
          <c:marker>
            <c:symbol val="none"/>
          </c:marker>
          <c:cat>
            <c:numRef>
              <c:f>'Chart Data'!$C$2:$C$12</c:f>
              <c:numCache>
                <c:formatCode>General</c:formatCode>
                <c:ptCount val="11"/>
                <c:pt idx="0">
                  <c:v>0.0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1.0</c:v>
                </c:pt>
              </c:numCache>
            </c:numRef>
          </c:cat>
          <c:val>
            <c:numRef>
              <c:f>'Chart Data'!$D$2:$D$12</c:f>
              <c:numCache>
                <c:formatCode>General</c:formatCode>
                <c:ptCount val="11"/>
                <c:pt idx="0">
                  <c:v>0</c:v>
                </c:pt>
                <c:pt idx="1">
                  <c:v>0.1</c:v>
                </c:pt>
                <c:pt idx="2">
                  <c:v>0.2</c:v>
                </c:pt>
                <c:pt idx="3">
                  <c:v>0.3</c:v>
                </c:pt>
                <c:pt idx="4">
                  <c:v>0.4</c:v>
                </c:pt>
                <c:pt idx="5">
                  <c:v>0.5</c:v>
                </c:pt>
                <c:pt idx="6">
                  <c:v>0.6</c:v>
                </c:pt>
                <c:pt idx="7">
                  <c:v>0.7</c:v>
                </c:pt>
                <c:pt idx="8">
                  <c:v>0.8</c:v>
                </c:pt>
                <c:pt idx="9">
                  <c:v>0.9</c:v>
                </c:pt>
                <c:pt idx="10">
                  <c:v>1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venir Next"/>
                  <a:ea typeface="Avenir Next"/>
                  <a:cs typeface="Avenir Next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lineChart>
      <c:catAx>
        <c:axId val="48650112"/>
        <c:scaling>
          <c:orientation val="minMax"/>
        </c:scaling>
        <c:delete val="0"/>
        <c:axPos val="b"/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Avenir Next"/>
                    <a:ea typeface="Avenir Next"/>
                    <a:cs typeface="Avenir Next"/>
                  </a:rPr>
                  <a:t>False positive rate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venir Next"/>
                  <a:ea typeface="Avenir Next"/>
                  <a:cs typeface="Avenir Next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venir Next"/>
                <a:ea typeface="Avenir Next"/>
                <a:cs typeface="Avenir Next"/>
              </a:defRPr>
            </a:pPr>
          </a:p>
        </c:txPr>
        <c:crossAx val="48672768"/>
      </c:catAx>
      <c:valAx>
        <c:axId val="48672768"/>
        <c:scaling>
          <c:orientation val="minMax"/>
          <c:max val="1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DCE9E7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Avenir Next"/>
                    <a:ea typeface="Avenir Next"/>
                    <a:cs typeface="Avenir Next"/>
                  </a:rPr>
                  <a:t>True positive rate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venir Next"/>
                  <a:ea typeface="Avenir Next"/>
                  <a:cs typeface="Avenir Next"/>
                </a:defRPr>
              </a:pPr>
            </a:p>
          </c:txPr>
        </c:title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venir Next"/>
                <a:ea typeface="Avenir Next"/>
                <a:cs typeface="Avenir Next"/>
              </a:defRPr>
            </a:pPr>
          </a:p>
        </c:txPr>
        <c:crossAx val="48650112"/>
        <c:crossBetween val="between"/>
        <c:majorUnit val="0.2"/>
      </c:valAx>
      <c:spPr>
        <a:solidFill xmlns:a="http://schemas.openxmlformats.org/drawingml/2006/main">
          <a:srgbClr val="FFFFFF"/>
        </a:solidFill>
      </c:spPr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Avenir Next"/>
              <a:ea typeface="Avenir Next"/>
              <a:cs typeface="Avenir Next"/>
            </a:defRPr>
          </a:pPr>
        </a:p>
      </c:txPr>
    </c:legend>
    <c:plotVisOnly val="1"/>
  </c:chart>
  <c:spPr>
    <a:solidFill xmlns:a="http://schemas.openxmlformats.org/drawingml/2006/main">
      <a:srgbClr val="FFFFFF"/>
    </a:solidFill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bar"/>
        <c:grouping val="clustered"/>
        <c:varyColors val="0"/>
        <c:ser>
          <c:idx val="0"/>
          <c:order val="0"/>
          <c:tx>
            <c:v>Decrease in performance after permutation</c:v>
          </c:tx>
          <c:spPr>
            <a:solidFill xmlns:a="http://schemas.openxmlformats.org/drawingml/2006/main">
              <a:srgbClr val="0D8B8B"/>
            </a:solidFill>
          </c:spPr>
          <c:cat>
            <c:strRef>
              <c:f>'Chart Data'!$A$2:$A$5</c:f>
              <c:strCache>
                <c:ptCount val="4"/>
                <c:pt idx="0">
                  <c:v>Earlier activity</c:v>
                </c:pt>
                <c:pt idx="1">
                  <c:v>Season</c:v>
                </c:pt>
                <c:pt idx="2">
                  <c:v>Location</c:v>
                </c:pt>
                <c:pt idx="3">
                  <c:v>Population</c:v>
                </c:pt>
              </c:strCache>
            </c:strRef>
          </c:cat>
          <c:val>
            <c:numRef>
              <c:f>'Chart Data'!$B$2:$B$5</c:f>
              <c:numCache>
                <c:formatCode>General</c:formatCode>
                <c:ptCount val="4"/>
                <c:pt idx="0">
                  <c:v>0.18</c:v>
                </c:pt>
                <c:pt idx="1">
                  <c:v>0.12</c:v>
                </c:pt>
                <c:pt idx="2">
                  <c:v>0.08</c:v>
                </c:pt>
                <c:pt idx="3">
                  <c:v>0.03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125" b="1">
                  <a:solidFill>
                    <a:srgbClr val="09253A"/>
                  </a:solidFill>
                  <a:latin typeface="Avenir Next"/>
                  <a:ea typeface="Avenir Next"/>
                  <a:cs typeface="Avenir Next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42"/>
        <c:axId val="48650112"/>
        <c:axId val="48672768"/>
      </c:barChart>
      <c:catAx>
        <c:axId val="48650112"/>
        <c:scaling>
          <c:orientation val="minMax"/>
        </c:scaling>
        <c:delete val="0"/>
        <c:axPos val="l"/>
        <c:majorGridlines>
          <c:spPr>
            <a:ln xmlns:a="http://schemas.openxmlformats.org/drawingml/2006/main" w="9525">
              <a:solidFill>
                <a:srgbClr val="DCE9E7"/>
              </a:solidFill>
              <a:prstDash val="solid"/>
            </a:ln>
          </c:spPr>
        </c:majorGridlines>
        <c:title>
          <c:tx>
            <c:rich>
              <a:bodyPr xmlns:a="http://schemas.openxmlformats.org/drawingml/2006/main"/>
              <a:lstStyle xmlns:a="http://schemas.openxmlformats.org/drawingml/2006/main"/>
              <a:p xmlns:a="http://schemas.openxmlformats.org/drawingml/2006/main">
                <a:r>
                  <a:rPr>
                    <a:latin typeface="Avenir Next"/>
                    <a:ea typeface="Avenir Next"/>
                    <a:cs typeface="Avenir Next"/>
                  </a:rPr>
                  <a:t>Performance loss</a:t>
                </a:r>
              </a:p>
            </c:rich>
          </c:tx>
          <c:overlay val="0"/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Avenir Next"/>
                  <a:ea typeface="Avenir Next"/>
                  <a:cs typeface="Avenir Next"/>
                </a:defRPr>
              </a:pPr>
            </a:p>
          </c:txPr>
        </c:title>
        <c:numFmt formatCode="0.0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venir Next"/>
                <a:ea typeface="Avenir Next"/>
                <a:cs typeface="Avenir Next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B8C9C8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Avenir Next"/>
                <a:ea typeface="Avenir Next"/>
                <a:cs typeface="Avenir Next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BFAF7"/>
        </a:solidFill>
      </c:spPr>
    </c:plotArea>
    <c:plotVisOnly val="1"/>
  </c:chart>
  <c:spPr>
    <a:solidFill xmlns:a="http://schemas.openxmlformats.org/drawingml/2006/main">
      <a:srgbClr val="FBFAF7"/>
    </a:solidFill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61C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b84ecbfe3024ac9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65387D9-6976-4280-85FF-D06748B6AE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524000"/>
            <a:ext cx="571500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405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Introduction to</a:t>
            </a:r>
          </a:p>
          <a:p xmlns:a="http://schemas.openxmlformats.org/drawingml/2006/main">
            <a:pPr algn="l">
              <a:defRPr sz="405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Machine Learning</a:t>
            </a:r>
          </a:p>
          <a:p xmlns:a="http://schemas.openxmlformats.org/drawingml/2006/main">
            <a:pPr algn="l">
              <a:defRPr sz="405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in Epidemiology</a:t>
            </a:r>
          </a:p>
          <a:p xmlns:a="http://schemas.openxmlformats.org/drawingml/2006/main">
            <a:pPr algn="l">
              <a:defRPr sz="405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405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with 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A1F0D75-6CFA-4C6F-AC2C-86DB4F569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762500"/>
            <a:ext cx="53340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0" i="0">
                <a:solidFill>
                  <a:srgbClr val="63D6CE"/>
                </a:solidFill>
                <a:latin typeface="Avenir Next"/>
                <a:ea typeface="Avenir Next"/>
                <a:cs typeface="Avenir Next"/>
              </a:defRPr>
            </a:pPr>
            <a:r>
              <a:rPr sz="1800" b="0" i="0">
                <a:solidFill>
                  <a:srgbClr val="63D6CE"/>
                </a:solidFill>
                <a:latin typeface="Avenir Next"/>
                <a:ea typeface="Avenir Next"/>
                <a:cs typeface="Avenir Next"/>
              </a:rPr>
              <a:t>From epidemiological questions to prediction, evaluation and interpretation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9A1789B-6527-47AE-A921-0CA256D91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617220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0" i="0">
                <a:solidFill>
                  <a:srgbClr val="F7F2E8"/>
                </a:solidFill>
                <a:latin typeface="Avenir Next"/>
                <a:ea typeface="Avenir Next"/>
                <a:cs typeface="Avenir Next"/>
              </a:defRPr>
            </a:pPr>
            <a:r>
              <a:rPr sz="1350" b="0" i="0">
                <a:solidFill>
                  <a:srgbClr val="F7F2E8"/>
                </a:solidFill>
                <a:latin typeface="Avenir Next"/>
                <a:ea typeface="Avenir Next"/>
                <a:cs typeface="Avenir Next"/>
              </a:rPr>
              <a:t>Federica Gazzelloni  •  R-Ladies Rome</a:t>
            </a:r>
          </a:p>
        </p:txBody>
      </p:sp>
    </p:spTree>
    <p:extLst>
      <p:ext uri="{BB962C8B-B14F-4D97-AF65-F5344CB8AC3E}">
        <p14:creationId xmlns:p14="http://schemas.microsoft.com/office/powerpoint/2010/main" val="37917407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14715D4-D74E-4977-A536-6077DD06DA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457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777F89-10D7-4442-A419-B972721F4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4325"/>
            <a:ext cx="104775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6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26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What machine learning means in an epidemiological context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DE9B09-2787-4FF4-B8F1-54A582A622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990600"/>
            <a:ext cx="11087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CE9E7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057552D-EC2E-4396-8A2D-EBD4C3C0B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81125"/>
            <a:ext cx="6000750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00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2700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Machine learning asks whether patterns in observed data can make useful predictions for new observations.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675C00-7796-457D-8CC2-70C45E53EB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00875" y="1428750"/>
            <a:ext cx="0" cy="400050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38100">
            <a:solidFill>
              <a:srgbClr val="63D6CE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38C0B80-72FE-4153-A3B6-3035ACC8F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1428750"/>
            <a:ext cx="37147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800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In epidemiology, the workflow must also respect: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8B01A2-D783-4814-A9DF-78000636C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77125" y="2114550"/>
            <a:ext cx="3810000" cy="3333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28600" indent="-114300" algn="l">
              <a:spcAft>
                <a:spcPts val="1200"/>
              </a:spcAft>
              <a:buChar char="•"/>
              <a:defRPr sz="172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72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The population and setting that generated the data</a:t>
            </a:r>
          </a:p>
          <a:p xmlns:a="http://schemas.openxmlformats.org/drawingml/2006/main">
            <a:pPr marL="228600" indent="-114300" algn="l">
              <a:spcAft>
                <a:spcPts val="1200"/>
              </a:spcAft>
              <a:buChar char="•"/>
              <a:defRPr sz="172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72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When predictors and outcomes become available</a:t>
            </a:r>
          </a:p>
          <a:p xmlns:a="http://schemas.openxmlformats.org/drawingml/2006/main">
            <a:pPr marL="228600" indent="-114300" algn="l">
              <a:spcAft>
                <a:spcPts val="1200"/>
              </a:spcAft>
              <a:buChar char="•"/>
              <a:defRPr sz="172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72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Surveillance, selection and measurement processes</a:t>
            </a:r>
          </a:p>
          <a:p xmlns:a="http://schemas.openxmlformats.org/drawingml/2006/main">
            <a:pPr marL="228600" indent="-114300" algn="l">
              <a:spcAft>
                <a:spcPts val="1200"/>
              </a:spcAft>
              <a:buChar char="•"/>
              <a:defRPr sz="172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72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The consequences of false positives and false negatives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CB9D65-458F-4F14-8956-F59FBA33D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572125"/>
            <a:ext cx="10572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025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rPr>
              <a:t>Prediction quality depends on both the model and the data-generating process.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25003A-409B-4708-A2A9-C00266310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86525"/>
            <a:ext cx="11087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Introduction to Machine Learning in Epidemiology with R</a:t>
            </a:r>
          </a:p>
        </p:txBody>
      </p:sp>
    </p:spTree>
    <p:extLst>
      <p:ext uri="{BB962C8B-B14F-4D97-AF65-F5344CB8AC3E}">
        <p14:creationId xmlns:p14="http://schemas.microsoft.com/office/powerpoint/2010/main" val="19055858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08C7BF-AC33-46AF-802C-3BBDAF0E0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457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02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FEC734-5E96-4D62-B9CC-4A68640C42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4325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000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3000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From an epidemiological question to a prediction task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DB90C22-DA0C-4607-833A-F13D8F027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990600"/>
            <a:ext cx="11087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CE9E7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5F671F-84A3-4EA5-B138-9592D96EB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8375" y="2333625"/>
            <a:ext cx="666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8C9C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3B651F-1607-444B-AFF3-11DB0673BA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2795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10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914097D-ED62-42F4-96BB-F298AA501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45745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8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Question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73540F4-1D46-47B9-8B9E-B49DFC015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924175"/>
            <a:ext cx="180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What decision could a prediction support?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FEDF68C-9F63-4B46-8AD2-D6411960FF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2333625"/>
            <a:ext cx="666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8C9C8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1E4E5B-5A2B-45F9-BA2F-AA6159753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171450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B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10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580DB2A-D888-47C1-A72B-87C2E05AE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245745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8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Unit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EF01E4A-0EF8-4617-A459-40F781555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05125" y="2924175"/>
            <a:ext cx="180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Who or what receives one prediction?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D18A734-3BC6-4DB1-BD48-9058CC8C9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15125" y="2333625"/>
            <a:ext cx="666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8C9C8"/>
            </a:solidFill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5A14766-78D4-46B1-B1E3-3035D2DE3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171450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B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10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6A1362-7D76-4E8D-BD60-B2A379639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45745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8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Outcome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B1BF52-3CED-4D0F-9626-1B1AEBF79C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0" y="2924175"/>
            <a:ext cx="180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What event and prediction horizon matter?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2A6DBCA-D67A-47F6-AA76-08E231873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333625"/>
            <a:ext cx="6667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8C9C8"/>
            </a:solidFill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4C2AA21-5115-47E6-8AA5-8D3A860315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171450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B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10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17B03E6-C515-4D2D-AA12-00F428914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45745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8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Predictors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7953E5-57CA-44E9-8135-99C8812B57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81875" y="2924175"/>
            <a:ext cx="180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What information exists at prediction time?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F588A18-5685-4C47-AD43-8FF2AF88D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1714500"/>
            <a:ext cx="514350" cy="5143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0D8B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0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10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5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A6E5C7-E70F-420B-B590-8B982B100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457450"/>
            <a:ext cx="1809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8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Evaluation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3C75742F-B075-4F9B-B159-2BE7C0B54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20250" y="2924175"/>
            <a:ext cx="180975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15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Which errors matter in practice?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E0CDFDD-156E-4FC4-AFED-0C9074E0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05350"/>
            <a:ext cx="2857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Illustrative workshop framing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9D68E2C4-5B1A-43D4-A7AF-1FBBE2354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95875"/>
            <a:ext cx="10668000" cy="781050"/>
          </a:xfrm>
          <a:prstGeom xmlns:a="http://schemas.openxmlformats.org/drawingml/2006/main" prst="roundRect">
            <a:avLst>
              <a:gd name="adj" fmla="val 19512"/>
            </a:avLst>
          </a:prstGeom>
          <a:solidFill xmlns:a="http://schemas.openxmlformats.org/drawingml/2006/main">
            <a:srgbClr val="F7F2E8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228600" tIns="133350" rIns="228600" bIns="952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2100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Predict whether reported activity will be elevated in a future period, using only information available before that period begins.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157C912-D206-4626-AD64-8BB2EB5DB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86525"/>
            <a:ext cx="11087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Introduction to Machine Learning in Epidemiology with R</a:t>
            </a:r>
          </a:p>
        </p:txBody>
      </p:sp>
    </p:spTree>
    <p:extLst>
      <p:ext uri="{BB962C8B-B14F-4D97-AF65-F5344CB8AC3E}">
        <p14:creationId xmlns:p14="http://schemas.microsoft.com/office/powerpoint/2010/main" val="172004734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3384F4D-9C08-4A58-975A-FF7D876C23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457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03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EC548B5-CE44-4A2F-A651-774EF9122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4325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32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Preparing data for machine learning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5A7274F-E177-414A-8ECB-87F98E87E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990600"/>
            <a:ext cx="11087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CE9E7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7365BEC-0641-4FFD-87F1-60D98E59E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33500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Keep time honest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CD9C878-53F3-4CEF-86F8-0CF3B250B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752600"/>
            <a:ext cx="323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500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Create predictors from information already observed.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10C422-9B89-4AC0-B0E2-9FB064722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1333500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Match the unit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0DE011-17E8-486D-9E6D-5ADD06AB5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00550" y="1752600"/>
            <a:ext cx="323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500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One row should correspond to one prediction unit.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7A1F90-A99E-4B84-9726-A21763A23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1333500"/>
            <a:ext cx="32385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72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Build inside resampling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1E8B48D-CC0B-4C8D-B08C-1608BCB43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0550" y="1752600"/>
            <a:ext cx="3238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500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Estimate preprocessing steps from training folds only.</a:t>
            </a:r>
          </a:p>
        </p:txBody>
      </p:sp>
      <p:pic>
        <p:nvPicPr>
          <p:cNvPr id="21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39a2446c1384da1"/>
          <a:srcRect xmlns:a="http://schemas.openxmlformats.org/drawingml/2006/main" l="0" t="13723" r="0" b="13723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90550" y="2714625"/>
            <a:ext cx="11029950" cy="3333750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416CB2-6125-4652-B378-5BA62A65D7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86525"/>
            <a:ext cx="11087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Introduction to Machine Learning in Epidemiology with R</a:t>
            </a:r>
          </a:p>
        </p:txBody>
      </p:sp>
    </p:spTree>
    <p:extLst>
      <p:ext uri="{BB962C8B-B14F-4D97-AF65-F5344CB8AC3E}">
        <p14:creationId xmlns:p14="http://schemas.microsoft.com/office/powerpoint/2010/main" val="16826465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C72F5E6-C263-4FB6-83C8-79F8E34E8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457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04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6413F8-8CD1-4A2F-B590-E4E1DDB6EF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4325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32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Logistic regression as a baseline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3A691C-440E-48B5-B979-045C39C42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990600"/>
            <a:ext cx="11087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CE9E7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2EDA6E-20FF-4A9E-B540-FD32E753E4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33500"/>
            <a:ext cx="1066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3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23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A baseline gives the more flexible models something meaningful to beat.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D1997DE-828E-433F-AE4B-FEE05E849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38375"/>
            <a:ext cx="5619750" cy="2952750"/>
          </a:xfrm>
          <a:prstGeom xmlns:a="http://schemas.openxmlformats.org/drawingml/2006/main" prst="roundRect">
            <a:avLst>
              <a:gd name="adj" fmla="val 5161"/>
            </a:avLst>
          </a:prstGeom>
          <a:solidFill xmlns:a="http://schemas.openxmlformats.org/drawingml/2006/main">
            <a:srgbClr val="061C2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228600" tIns="209550" rIns="171450" bIns="15240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F7F2E8"/>
                </a:solidFill>
                <a:latin typeface="Menlo"/>
                <a:ea typeface="Menlo"/>
                <a:cs typeface="Menlo"/>
              </a:defRPr>
            </a:pPr>
            <a:r>
              <a:rPr sz="1575" b="0" i="0">
                <a:solidFill>
                  <a:srgbClr val="F7F2E8"/>
                </a:solidFill>
                <a:latin typeface="Menlo"/>
                <a:ea typeface="Menlo"/>
                <a:cs typeface="Menlo"/>
              </a:rPr>
              <a:t>learner_log = lrn("classif.log_reg",</a:t>
            </a:r>
          </a:p>
          <a:p xmlns:a="http://schemas.openxmlformats.org/drawingml/2006/main">
            <a:pPr algn="l">
              <a:defRPr sz="1575" b="0" i="0">
                <a:solidFill>
                  <a:srgbClr val="F7F2E8"/>
                </a:solidFill>
                <a:latin typeface="Menlo"/>
                <a:ea typeface="Menlo"/>
                <a:cs typeface="Menlo"/>
              </a:defRPr>
            </a:pPr>
            <a:r>
              <a:rPr sz="1575" b="0" i="0">
                <a:solidFill>
                  <a:srgbClr val="F7F2E8"/>
                </a:solidFill>
                <a:latin typeface="Menlo"/>
                <a:ea typeface="Menlo"/>
                <a:cs typeface="Menlo"/>
              </a:rPr>
              <a:t>  predict_type = "prob")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75" b="0" i="0">
                <a:solidFill>
                  <a:srgbClr val="F7F2E8"/>
                </a:solidFill>
                <a:latin typeface="Menlo"/>
                <a:ea typeface="Menlo"/>
                <a:cs typeface="Menlo"/>
              </a:defRPr>
            </a:pPr>
            <a:r>
              <a:rPr sz="1575" b="0" i="0">
                <a:solidFill>
                  <a:srgbClr val="F7F2E8"/>
                </a:solidFill>
                <a:latin typeface="Menlo"/>
                <a:ea typeface="Menlo"/>
                <a:cs typeface="Menlo"/>
              </a:rPr>
              <a:t>learner_log$train(task, row_ids = train_ids)</a:t>
            </a:r>
          </a:p>
          <a:p xmlns:a="http://schemas.openxmlformats.org/drawingml/2006/main">
            <a:pPr algn="l">
              <a:defRPr sz="1575" b="0" i="0">
                <a:solidFill>
                  <a:srgbClr val="F7F2E8"/>
                </a:solidFill>
                <a:latin typeface="Menlo"/>
                <a:ea typeface="Menlo"/>
                <a:cs typeface="Menlo"/>
              </a:defRPr>
            </a:pPr>
            <a:r>
              <a:rPr sz="1575" b="0" i="0">
                <a:solidFill>
                  <a:srgbClr val="F7F2E8"/>
                </a:solidFill>
                <a:latin typeface="Menlo"/>
                <a:ea typeface="Menlo"/>
                <a:cs typeface="Menlo"/>
              </a:rPr>
              <a:t>pred_log = learner_log$predict(task, row_ids = test_ids)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F56F5AC-B624-495F-9DD2-4B6E0F113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209800"/>
            <a:ext cx="342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8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Why start here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85820C7-0A9F-4F84-88A3-31AE7F269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2762250"/>
            <a:ext cx="419100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28600" indent="-114300" algn="l">
              <a:spcAft>
                <a:spcPts val="1300"/>
              </a:spcAft>
              <a:buChar char="•"/>
              <a:defRPr sz="172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72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Produces predicted probabilities for a binary outcome</a:t>
            </a:r>
          </a:p>
          <a:p xmlns:a="http://schemas.openxmlformats.org/drawingml/2006/main">
            <a:pPr marL="228600" indent="-114300" algn="l">
              <a:spcAft>
                <a:spcPts val="1300"/>
              </a:spcAft>
              <a:buChar char="•"/>
              <a:defRPr sz="172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72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Provides a familiar, interpretable reference point</a:t>
            </a:r>
          </a:p>
          <a:p xmlns:a="http://schemas.openxmlformats.org/drawingml/2006/main">
            <a:pPr marL="228600" indent="-114300" algn="l">
              <a:spcAft>
                <a:spcPts val="1300"/>
              </a:spcAft>
              <a:buChar char="•"/>
              <a:defRPr sz="172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72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Reveals whether added flexibility improves unseen-data performance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AAEDFB1-4A42-463A-B8A7-9F9E099107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05625" y="5286375"/>
            <a:ext cx="4191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defRPr>
            </a:pPr>
            <a:r>
              <a:rPr sz="1650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rPr>
              <a:t>The comparison concerns prediction. Coefficients do not become causal effects automatically.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F819686-9577-4DF5-AEB5-648CAD1DE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86525"/>
            <a:ext cx="11087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Introduction to Machine Learning in Epidemiology with R</a:t>
            </a:r>
          </a:p>
        </p:txBody>
      </p:sp>
    </p:spTree>
    <p:extLst>
      <p:ext uri="{BB962C8B-B14F-4D97-AF65-F5344CB8AC3E}">
        <p14:creationId xmlns:p14="http://schemas.microsoft.com/office/powerpoint/2010/main" val="23917638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75C4C60-AAB0-4615-B6BB-8F3599E3A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457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05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5EDA17-D734-4299-AFA2-D5C43B303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4325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32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Decision trees and random forests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0F8FC8E-B29E-4D17-ADE8-167968F1A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990600"/>
            <a:ext cx="11087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CE9E7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D02CD9-DBC0-436E-BBDB-9EE69A135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04925"/>
            <a:ext cx="1066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21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Increasing flexibility changes both what the model can learn and how easily we can explain it.</a:t>
            </a:r>
          </a:p>
        </p:txBody>
      </p:sp>
      <p:graphicFrame>
        <p:nvGraphicFramePr>
          <p:cNvPr id="12" name=""/>
          <p:cNvGraphicFramePr/>
          <p:nvPr/>
        </p:nvGraphicFramePr>
        <p:xfrm>
          <a:off xmlns:a="http://schemas.openxmlformats.org/drawingml/2006/main" x="714375" y="2143125"/>
          <a:ext xmlns:a="http://schemas.openxmlformats.org/drawingml/2006/main" cx="10763250" cy="3238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476500"/>
                <a:gridCol w="3952875"/>
                <a:gridCol w="4333875"/>
              </a:tblGrid>
              <a:tr h="647700"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Question</a:t>
                      </a:r>
                    </a:p>
                  </a:txBody>
                  <a:tcPr marL="133350" marR="133350" marT="95250" marB="76200" anchor="ctr">
                    <a:solidFill>
                      <a:srgbClr val="0925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Decision tree</a:t>
                      </a:r>
                    </a:p>
                  </a:txBody>
                  <a:tcPr marL="133350" marR="133350" marT="95250" marB="76200" anchor="ctr">
                    <a:solidFill>
                      <a:srgbClr val="0925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575" b="1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Random forest</a:t>
                      </a:r>
                    </a:p>
                  </a:txBody>
                  <a:tcPr marL="133350" marR="133350" marT="95250" marB="76200" anchor="ctr">
                    <a:solidFill>
                      <a:srgbClr val="09253A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09253A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How it learns</a:t>
                      </a:r>
                    </a:p>
                  </a:txBody>
                  <a:tcPr marL="133350" marR="133350" marT="76200" marB="76200" anchor="ctr">
                    <a:solidFill>
                      <a:srgbClr val="DCE9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6304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Recursive splits form one tree</a:t>
                      </a:r>
                    </a:p>
                  </a:txBody>
                  <a:tcPr marL="133350" marR="13335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6304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Many trees learn from varied samples and features</a:t>
                      </a:r>
                    </a:p>
                  </a:txBody>
                  <a:tcPr marL="133350" marR="133350" marT="76200" marB="76200" anchor="ctr">
                    <a:solidFill>
                      <a:srgbClr val="FFFFFF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09253A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Main strength</a:t>
                      </a:r>
                    </a:p>
                  </a:txBody>
                  <a:tcPr marL="133350" marR="133350" marT="76200" marB="76200" anchor="ctr">
                    <a:solidFill>
                      <a:srgbClr val="DCE9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6304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Easy to inspect and explain</a:t>
                      </a:r>
                    </a:p>
                  </a:txBody>
                  <a:tcPr marL="133350" marR="13335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6304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Often improves prediction and stability</a:t>
                      </a:r>
                    </a:p>
                  </a:txBody>
                  <a:tcPr marL="133350" marR="133350" marT="76200" marB="76200" anchor="ctr">
                    <a:solidFill>
                      <a:srgbClr val="FFFFFF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09253A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Main risk</a:t>
                      </a:r>
                    </a:p>
                  </a:txBody>
                  <a:tcPr marL="133350" marR="133350" marT="76200" marB="76200" anchor="ctr">
                    <a:solidFill>
                      <a:srgbClr val="DCE9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6304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Can change sharply with small data changes</a:t>
                      </a:r>
                    </a:p>
                  </a:txBody>
                  <a:tcPr marL="133350" marR="13335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6304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Individual prediction logic becomes less transparent</a:t>
                      </a:r>
                    </a:p>
                  </a:txBody>
                  <a:tcPr marL="133350" marR="133350" marT="76200" marB="76200" anchor="ctr">
                    <a:solidFill>
                      <a:srgbClr val="FFFFFF"/>
                    </a:solidFill>
                  </a:tcPr>
                </a:tc>
              </a:tr>
              <a:tr h="647700">
                <a:tc>
                  <a:txBody>
                    <a:bodyPr/>
                    <a:lstStyle/>
                    <a:p>
                      <a:r>
                        <a:rPr sz="1425" b="1">
                          <a:solidFill>
                            <a:srgbClr val="09253A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mlr3 learner</a:t>
                      </a:r>
                    </a:p>
                  </a:txBody>
                  <a:tcPr marL="133350" marR="133350" marT="76200" marB="76200" anchor="ctr">
                    <a:solidFill>
                      <a:srgbClr val="DCE9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6304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classif.rpart</a:t>
                      </a:r>
                    </a:p>
                  </a:txBody>
                  <a:tcPr marL="133350" marR="133350" marT="76200" marB="76200" anchor="ctr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425">
                          <a:solidFill>
                            <a:srgbClr val="16304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classif.ranger</a:t>
                      </a:r>
                    </a:p>
                  </a:txBody>
                  <a:tcPr marL="133350" marR="133350" marT="76200" marB="762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F08F993-7D9A-4401-A6F7-4D33135A1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619750"/>
            <a:ext cx="10572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defRPr>
            </a:pPr>
            <a:r>
              <a:rPr sz="1800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rPr>
              <a:t>Model complexity earns its place only when performance improves on data the model has not seen.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526E151-F947-44D1-B615-A6DBE61D6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86525"/>
            <a:ext cx="11087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Introduction to Machine Learning in Epidemiology with R</a:t>
            </a:r>
          </a:p>
        </p:txBody>
      </p:sp>
    </p:spTree>
    <p:extLst>
      <p:ext uri="{BB962C8B-B14F-4D97-AF65-F5344CB8AC3E}">
        <p14:creationId xmlns:p14="http://schemas.microsoft.com/office/powerpoint/2010/main" val="183897595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904B88-1DE8-4481-A565-E035BDBF2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457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06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B7424FC-47D0-4920-8EDB-90AF2DE861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4325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32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Training and evaluating models with mlr3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DA4ADB-E4F8-4C77-A224-D7A1A5D321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990600"/>
            <a:ext cx="11087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CE9E7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19C55B9-1727-4D72-9E57-6FB7A4566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1625"/>
            <a:ext cx="1714500" cy="704850"/>
          </a:xfrm>
          <a:prstGeom xmlns:a="http://schemas.openxmlformats.org/drawingml/2006/main" prst="roundRect">
            <a:avLst>
              <a:gd name="adj" fmla="val 18919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Task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16A05EE-B5D0-4E3E-9D91-DFE94F9C96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1924050"/>
            <a:ext cx="476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8C9C8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5B3C635-F45F-40D2-A453-1978B5B18E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1571625"/>
            <a:ext cx="1714500" cy="704850"/>
          </a:xfrm>
          <a:prstGeom xmlns:a="http://schemas.openxmlformats.org/drawingml/2006/main" prst="roundRect">
            <a:avLst>
              <a:gd name="adj" fmla="val 18919"/>
            </a:avLst>
          </a:prstGeom>
          <a:solidFill xmlns:a="http://schemas.openxmlformats.org/drawingml/2006/main">
            <a:srgbClr val="0D8B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Learner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7C6A8DA-85BC-4A7F-B803-A9546DD5B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1924050"/>
            <a:ext cx="476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8C9C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06013D-FDC5-4A30-89F0-460A41FD9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48250" y="1571625"/>
            <a:ext cx="1714500" cy="704850"/>
          </a:xfrm>
          <a:prstGeom xmlns:a="http://schemas.openxmlformats.org/drawingml/2006/main" prst="roundRect">
            <a:avLst>
              <a:gd name="adj" fmla="val 18919"/>
            </a:avLst>
          </a:prstGeom>
          <a:solidFill xmlns:a="http://schemas.openxmlformats.org/drawingml/2006/main">
            <a:srgbClr val="0D8B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A6A604-CAB6-4783-AEDF-A94A070065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62750" y="1924050"/>
            <a:ext cx="476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8C9C8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6C2287-798C-475B-96AA-53EDE3A92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1571625"/>
            <a:ext cx="1714500" cy="704850"/>
          </a:xfrm>
          <a:prstGeom xmlns:a="http://schemas.openxmlformats.org/drawingml/2006/main" prst="roundRect">
            <a:avLst>
              <a:gd name="adj" fmla="val 18919"/>
            </a:avLst>
          </a:prstGeom>
          <a:solidFill xmlns:a="http://schemas.openxmlformats.org/drawingml/2006/main">
            <a:srgbClr val="0D8B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Predict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103CE2D-22C9-45E1-98DA-628B152487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1924050"/>
            <a:ext cx="47625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28575">
            <a:solidFill>
              <a:srgbClr val="B8C9C8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8EC6FC4-3384-4603-A8EC-FAF414C1C9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29750" y="1571625"/>
            <a:ext cx="1714500" cy="704850"/>
          </a:xfrm>
          <a:prstGeom xmlns:a="http://schemas.openxmlformats.org/drawingml/2006/main" prst="roundRect">
            <a:avLst>
              <a:gd name="adj" fmla="val 18919"/>
            </a:avLst>
          </a:prstGeom>
          <a:solidFill xmlns:a="http://schemas.openxmlformats.org/drawingml/2006/main">
            <a:srgbClr val="0D8B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Evaluate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FA6665D-0A1C-4004-823B-26E2E90B61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905125"/>
            <a:ext cx="10191750" cy="2333625"/>
          </a:xfrm>
          <a:prstGeom xmlns:a="http://schemas.openxmlformats.org/drawingml/2006/main" prst="roundRect">
            <a:avLst>
              <a:gd name="adj" fmla="val 6531"/>
            </a:avLst>
          </a:prstGeom>
          <a:solidFill xmlns:a="http://schemas.openxmlformats.org/drawingml/2006/main">
            <a:srgbClr val="061C2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238125" tIns="190500" rIns="190500" bIns="13335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F7F2E8"/>
                </a:solidFill>
                <a:latin typeface="Menlo"/>
                <a:ea typeface="Menlo"/>
                <a:cs typeface="Menlo"/>
              </a:defRPr>
            </a:pPr>
            <a:r>
              <a:rPr sz="1575" b="0" i="0">
                <a:solidFill>
                  <a:srgbClr val="F7F2E8"/>
                </a:solidFill>
                <a:latin typeface="Menlo"/>
                <a:ea typeface="Menlo"/>
                <a:cs typeface="Menlo"/>
              </a:rPr>
              <a:t>task = as_task_classif(dat, target = "outcome", positive = "yes")</a:t>
            </a:r>
          </a:p>
          <a:p xmlns:a="http://schemas.openxmlformats.org/drawingml/2006/main">
            <a:pPr algn="l">
              <a:defRPr sz="1575" b="0" i="0">
                <a:solidFill>
                  <a:srgbClr val="F7F2E8"/>
                </a:solidFill>
                <a:latin typeface="Menlo"/>
                <a:ea typeface="Menlo"/>
                <a:cs typeface="Menlo"/>
              </a:defRPr>
            </a:pPr>
            <a:r>
              <a:rPr sz="1575" b="0" i="0">
                <a:solidFill>
                  <a:srgbClr val="F7F2E8"/>
                </a:solidFill>
                <a:latin typeface="Menlo"/>
                <a:ea typeface="Menlo"/>
                <a:cs typeface="Menlo"/>
              </a:rPr>
              <a:t>learner = lrn("classif.ranger", predict_type = "prob")</a:t>
            </a:r>
          </a:p>
          <a:p xmlns:a="http://schemas.openxmlformats.org/drawingml/2006/main">
            <a:pPr algn="l">
              <a:defRPr sz="1575" b="0" i="0">
                <a:solidFill>
                  <a:srgbClr val="F7F2E8"/>
                </a:solidFill>
                <a:latin typeface="Menlo"/>
                <a:ea typeface="Menlo"/>
                <a:cs typeface="Menlo"/>
              </a:defRPr>
            </a:pPr>
            <a:r>
              <a:rPr sz="1575" b="0" i="0">
                <a:solidFill>
                  <a:srgbClr val="F7F2E8"/>
                </a:solidFill>
                <a:latin typeface="Menlo"/>
                <a:ea typeface="Menlo"/>
                <a:cs typeface="Menlo"/>
              </a:rPr>
              <a:t>rr = resample(task, learner, rsmp("cv", folds = 5))</a:t>
            </a:r>
          </a:p>
          <a:p xmlns:a="http://schemas.openxmlformats.org/drawingml/2006/main">
            <a:pPr algn="l">
              <a:defRPr sz="1575" b="0" i="0">
                <a:solidFill>
                  <a:srgbClr val="F7F2E8"/>
                </a:solidFill>
                <a:latin typeface="Menlo"/>
                <a:ea typeface="Menlo"/>
                <a:cs typeface="Menlo"/>
              </a:defRPr>
            </a:pPr>
            <a:r>
              <a:rPr sz="1575" b="0" i="0">
                <a:solidFill>
                  <a:srgbClr val="F7F2E8"/>
                </a:solidFill>
                <a:latin typeface="Menlo"/>
                <a:ea typeface="Menlo"/>
                <a:cs typeface="Menlo"/>
              </a:rPr>
              <a:t>rr$aggregate(msrs(c("classif.auc", "classif.sensitivity",</a:t>
            </a:r>
          </a:p>
          <a:p xmlns:a="http://schemas.openxmlformats.org/drawingml/2006/main">
            <a:pPr algn="l">
              <a:defRPr sz="1575" b="0" i="0">
                <a:solidFill>
                  <a:srgbClr val="F7F2E8"/>
                </a:solidFill>
                <a:latin typeface="Menlo"/>
                <a:ea typeface="Menlo"/>
                <a:cs typeface="Menlo"/>
              </a:defRPr>
            </a:pPr>
            <a:r>
              <a:rPr sz="1575" b="0" i="0">
                <a:solidFill>
                  <a:srgbClr val="F7F2E8"/>
                </a:solidFill>
                <a:latin typeface="Menlo"/>
                <a:ea typeface="Menlo"/>
                <a:cs typeface="Menlo"/>
              </a:rPr>
              <a:t>  "classif.specificity")))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A1BA782-33DC-4CB1-A77F-AECB99A0BF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5524500"/>
            <a:ext cx="101917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950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defRPr>
            </a:pPr>
            <a:r>
              <a:rPr sz="1950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rPr>
              <a:t>The same task, folds and measures make model comparisons reproducible.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F60A83A-FE07-4CCA-82E7-30CA8CF8D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86525"/>
            <a:ext cx="11087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Introduction to Machine Learning in Epidemiology with R</a:t>
            </a:r>
          </a:p>
        </p:txBody>
      </p:sp>
    </p:spTree>
    <p:extLst>
      <p:ext uri="{BB962C8B-B14F-4D97-AF65-F5344CB8AC3E}">
        <p14:creationId xmlns:p14="http://schemas.microsoft.com/office/powerpoint/2010/main" val="197545578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8" name="">
            <a:extLst xmlns:a="http://schemas.openxmlformats.org/drawingml/2006/main">
              <a:ext uri="{FF2B5EF4-FFF2-40B4-BE49-F238E27FC236}">
                <a16:creationId xmlns:a16="http://schemas.microsoft.com/office/drawing/2014/main" id="{D5F3A617-579F-48B4-8C8E-AE977E9F3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457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07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A64EE2-6032-4362-B70A-2FA927A91B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4325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32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Cross-validation and performance on unseen data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A4290E5-4D08-4C61-8DF7-2575EAF74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990600"/>
            <a:ext cx="11087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CE9E7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E0FE927-E253-4602-843C-70F468B44E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285875"/>
            <a:ext cx="10668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00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2100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Five-fold cross-validation rotates the test fold so every observation is evaluated once.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CC5F70B-6034-4B5A-A019-A40444C42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038350"/>
            <a:ext cx="1047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Fold 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0152D10-1FA1-4488-8023-8A3CFBB04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19716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2795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TEST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7412420-F484-45F1-B39B-F4B0C68CF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19716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1FB0632-84D7-4E24-A845-CBA7906CD9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19716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F9935B-81D0-4FEA-A768-F30743D59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19716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B5193E7-D441-4D49-97DC-DF0AC5D17C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19716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40BF4BC-6246-4A13-84E3-D10BA72B8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609850"/>
            <a:ext cx="1047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Fold 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0A2BBD6-43C9-4C5C-8CAC-C680B46C14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25431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B834FA-A95B-462F-83C1-C2CBB21EA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25431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2795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TEST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F564A6-5742-48F0-923B-71F774AE9B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25431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F2CB62E-4E3D-44CF-B7EA-6B99B9358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25431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496D9FB-AE33-4F08-8A2F-46FE8927A3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25431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0487A74-16CD-40CA-8D84-BDC447FC2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181350"/>
            <a:ext cx="1047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Fold 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1B142B2-C683-4FF8-955A-91E3C9C90A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31146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6B52F30-3096-43C6-BE9F-9B6761C67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31146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FEAD1A-1761-4B5D-B091-835351A8C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1146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2795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TEST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14BA4B4-BF23-403D-8ABD-3ECE3FDFA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1146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1A88D90-14A9-4910-8F51-8E51919129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1146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619B76F-5CF2-47C7-85FD-A0FA02943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752850"/>
            <a:ext cx="1047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Fold 4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B5390D2-9D0C-4886-9B23-30EC0CBF07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36861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E76CCD-DD07-4590-8530-1B527BB6B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36861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6A833E71-60F0-4826-AEB2-B8A6A1FB60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36861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F495143E-D175-41E3-B315-5D7F071BC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36861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2795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TEST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5DDCFC5D-0215-4727-98B5-46D7C7589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36861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4CF7289C-3699-4CED-8253-43AAA913D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324350"/>
            <a:ext cx="10477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350" b="1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1350" b="1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Fold 5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190BA127-96CF-4F86-9B70-FC7D2DDBC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6950" y="42576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40BA6AEB-C3A7-4AD0-8DE1-0D11B89E23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29050" y="42576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AC7B02D9-CFD9-4C81-917A-D8B6C4C783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91150" y="42576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2002BE2E-17D7-40BD-9163-E710ABEA3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53250" y="42576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DCE9E7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TRAIN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4B11CC5-552F-40F0-BEAA-2357F4525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15350" y="4257675"/>
            <a:ext cx="1285875" cy="400050"/>
          </a:xfrm>
          <a:prstGeom xmlns:a="http://schemas.openxmlformats.org/drawingml/2006/main" prst="roundRect">
            <a:avLst>
              <a:gd name="adj" fmla="val 19048"/>
            </a:avLst>
          </a:prstGeom>
          <a:solidFill xmlns:a="http://schemas.openxmlformats.org/drawingml/2006/main">
            <a:srgbClr val="F2795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27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TEST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08AA9AD0-2322-4AF1-AB22-3FB2979EC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95875"/>
            <a:ext cx="10820400" cy="619125"/>
          </a:xfrm>
          <a:prstGeom xmlns:a="http://schemas.openxmlformats.org/drawingml/2006/main" prst="roundRect">
            <a:avLst>
              <a:gd name="adj" fmla="val 18462"/>
            </a:avLst>
          </a:prstGeom>
          <a:solidFill xmlns:a="http://schemas.openxmlformats.org/drawingml/2006/main">
            <a:srgbClr val="09253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209550" tIns="114300" rIns="209550" bIns="7620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87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87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Resampling estimates generalisation performance. It does not remove overfitting or repair a flawed split strategy.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3A32392F-B0B5-4E68-A5F5-680F2F2F1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5886450"/>
            <a:ext cx="10572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1575" b="0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For time series, repeated geography or clustered data, use folds that preserve those structures.</a:t>
            </a:r>
          </a:p>
        </p:txBody>
      </p:sp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A2C0BC4B-8B74-4C12-8EE8-8AE6BDE71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86525"/>
            <a:ext cx="11087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Introduction to Machine Learning in Epidemiology with R</a:t>
            </a:r>
          </a:p>
        </p:txBody>
      </p:sp>
    </p:spTree>
    <p:extLst>
      <p:ext uri="{BB962C8B-B14F-4D97-AF65-F5344CB8AC3E}">
        <p14:creationId xmlns:p14="http://schemas.microsoft.com/office/powerpoint/2010/main" val="4432926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AB7A2D3-9C08-4654-A17F-9DAA607D88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457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08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337D90-C9DB-4100-BA1E-D316B6B0F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4325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7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27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Sensitivity, specificity, confusion matrices and ROC/AUC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A51BB8-37BD-48A9-87FC-065050910A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990600"/>
            <a:ext cx="11087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CE9E7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C32A4EA-E192-427E-84B1-BE004726F2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28725"/>
            <a:ext cx="2476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rPr>
              <a:t>Illustrative values</a:t>
            </a:r>
          </a:p>
        </p:txBody>
      </p:sp>
      <p:graphicFrame>
        <p:nvGraphicFramePr>
          <p:cNvPr id="14" name=""/>
          <p:cNvGraphicFramePr/>
          <p:nvPr/>
        </p:nvGraphicFramePr>
        <p:xfrm>
          <a:off xmlns:a="http://schemas.openxmlformats.org/drawingml/2006/main" x="628650" y="1666875"/>
          <a:ext xmlns:a="http://schemas.openxmlformats.org/drawingml/2006/main" cx="5000625" cy="2476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1952625"/>
                <a:gridCol w="1524000"/>
                <a:gridCol w="1524000"/>
              </a:tblGrid>
              <a:tr h="8255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/>
                      </a:r>
                    </a:p>
                  </a:txBody>
                  <a:tcPr marL="91440" marR="91440" marT="45720" marB="45720" anchor="ctr">
                    <a:solidFill>
                      <a:srgbClr val="0925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Predicted +</a:t>
                      </a:r>
                    </a:p>
                  </a:txBody>
                  <a:tcPr marL="91440" marR="91440" marT="45720" marB="45720" anchor="ctr">
                    <a:solidFill>
                      <a:srgbClr val="09253A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FFFFFF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Predicted −</a:t>
                      </a:r>
                    </a:p>
                  </a:txBody>
                  <a:tcPr marL="91440" marR="91440" marT="45720" marB="45720" anchor="ctr">
                    <a:solidFill>
                      <a:srgbClr val="09253A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9253A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Observed +</a:t>
                      </a:r>
                    </a:p>
                  </a:txBody>
                  <a:tcPr marL="91440" marR="91440" marT="45720" marB="45720" anchor="ctr">
                    <a:solidFill>
                      <a:srgbClr val="DCE9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6304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32</a:t>
                      </a:r>
                    </a:p>
                  </a:txBody>
                  <a:tcPr marL="91440" marR="91440" marT="45720" marB="45720" anchor="ctr">
                    <a:solidFill>
                      <a:srgbClr val="FB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6304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8</a:t>
                      </a:r>
                    </a:p>
                  </a:txBody>
                  <a:tcPr marL="91440" marR="91440" marT="45720" marB="45720" anchor="ctr">
                    <a:solidFill>
                      <a:srgbClr val="FBFAF7"/>
                    </a:solidFill>
                  </a:tcPr>
                </a:tc>
              </a:tr>
              <a:tr h="825500">
                <a:tc>
                  <a:txBody>
                    <a:bodyPr/>
                    <a:lstStyle/>
                    <a:p>
                      <a:r>
                        <a:rPr sz="1350" b="1">
                          <a:solidFill>
                            <a:srgbClr val="09253A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Observed −</a:t>
                      </a:r>
                    </a:p>
                  </a:txBody>
                  <a:tcPr marL="91440" marR="91440" marT="45720" marB="45720" anchor="ctr">
                    <a:solidFill>
                      <a:srgbClr val="DCE9E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6304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12</a:t>
                      </a:r>
                    </a:p>
                  </a:txBody>
                  <a:tcPr marL="91440" marR="91440" marT="45720" marB="45720" anchor="ctr">
                    <a:solidFill>
                      <a:srgbClr val="FBFAF7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2100" b="1">
                          <a:solidFill>
                            <a:srgbClr val="163044"/>
                          </a:solidFill>
                          <a:latin typeface="Avenir Next"/>
                          <a:ea typeface="Avenir Next"/>
                          <a:cs typeface="Avenir Next"/>
                        </a:rPr>
                        <a:t>48</a:t>
                      </a:r>
                    </a:p>
                  </a:txBody>
                  <a:tcPr marL="91440" marR="91440" marT="45720" marB="45720" anchor="ctr">
                    <a:solidFill>
                      <a:srgbClr val="FBFAF7"/>
                    </a:solidFill>
                  </a:tcPr>
                </a:tc>
              </a:tr>
            </a:tbl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35FF77-BEE0-46A6-A672-BB97A22F4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400550"/>
            <a:ext cx="4619625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800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Sensitivity = 32 / 40 = 80%</a:t>
            </a:r>
          </a:p>
          <a:p xmlns:a="http://schemas.openxmlformats.org/drawingml/2006/main">
            <a:pPr algn="l">
              <a:defRPr sz="1800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800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Specificity = 48 / 60 = 80%</a:t>
            </a:r>
          </a:p>
        </p:txBody>
      </p:sp>
      <p:graphicFrame>
        <p:nvGraphicFramePr>
          <p:cNvPr id="16" name="Chart"/>
          <p:cNvGraphicFramePr/>
          <p:nvPr/>
        </p:nvGraphicFramePr>
        <p:xfrm>
          <a:off xmlns:a="http://schemas.openxmlformats.org/drawingml/2006/main" x="6524625" y="1552575"/>
          <a:ext xmlns:a="http://schemas.openxmlformats.org/drawingml/2006/main" cx="4810125" cy="3476625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203c5912d04b4525"/>
          </a:graphicData>
        </a:graphic>
      </p:graphicFrame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1B88E0-2FCA-4F96-BB1D-9A2E306B5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5276850"/>
            <a:ext cx="5286375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7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ROC shows sensitivity across thresholds. AUC summarises ranking performance, not the consequences of a chosen threshold.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DAB2FF-E4BE-446A-9B79-647BE2FF52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86525"/>
            <a:ext cx="11087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Introduction to Machine Learning in Epidemiology with R</a:t>
            </a:r>
          </a:p>
        </p:txBody>
      </p:sp>
    </p:spTree>
    <p:extLst>
      <p:ext uri="{BB962C8B-B14F-4D97-AF65-F5344CB8AC3E}">
        <p14:creationId xmlns:p14="http://schemas.microsoft.com/office/powerpoint/2010/main" val="85134247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BFAF7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C5870BF-E6B8-4808-8B28-5F03F91F19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457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09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63A492-AE11-49D5-9567-3CAF05831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4325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32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Variable importance and model interpretation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BB061C2-5F06-40AD-8A24-C703EF61E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990600"/>
            <a:ext cx="11087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CE9E7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B5D364-3B8C-4652-95C8-EDD1F84D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266825"/>
            <a:ext cx="3619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rPr>
              <a:t>Illustrative permutation importance</a:t>
            </a:r>
          </a:p>
        </p:txBody>
      </p:sp>
      <p:graphicFrame>
        <p:nvGraphicFramePr>
          <p:cNvPr id="14" name="Chart"/>
          <p:cNvGraphicFramePr/>
          <p:nvPr/>
        </p:nvGraphicFramePr>
        <p:xfrm>
          <a:off xmlns:a="http://schemas.openxmlformats.org/drawingml/2006/main" x="571500" y="1666875"/>
          <a:ext xmlns:a="http://schemas.openxmlformats.org/drawingml/2006/main" cx="5905500" cy="3714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41ac4e112b9345a7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8929EBF-5D6B-46D6-8366-25A150B798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1762125"/>
            <a:ext cx="4000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8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Permutation importance asks: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05688C-2DC1-4237-9C2E-1A6CC5941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2286000"/>
            <a:ext cx="4000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250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2250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How much does predictive performance worsen when one feature is disrupted?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56D816-0DE7-4DD7-8F89-1CC6F9CBF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638550"/>
            <a:ext cx="40957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28600" indent="-114300" algn="l">
              <a:spcAft>
                <a:spcPts val="1000"/>
              </a:spcAft>
              <a:buChar char="•"/>
              <a:defRPr sz="157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Use held-out data for performance-based importance</a:t>
            </a:r>
          </a:p>
          <a:p xmlns:a="http://schemas.openxmlformats.org/drawingml/2006/main">
            <a:pPr marL="228600" indent="-114300" algn="l">
              <a:spcAft>
                <a:spcPts val="1000"/>
              </a:spcAft>
              <a:buChar char="•"/>
              <a:defRPr sz="157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Correlated features can share or mask importance</a:t>
            </a:r>
          </a:p>
          <a:p xmlns:a="http://schemas.openxmlformats.org/drawingml/2006/main">
            <a:pPr marL="228600" indent="-114300" algn="l">
              <a:spcAft>
                <a:spcPts val="1000"/>
              </a:spcAft>
              <a:buChar char="•"/>
              <a:defRPr sz="157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57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Importance ranks predictive contribution, not causal influence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B3DF5B3-7BCF-483A-90FD-20E953F300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86525"/>
            <a:ext cx="11087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Introduction to Machine Learning in Epidemiology with R</a:t>
            </a:r>
          </a:p>
        </p:txBody>
      </p:sp>
    </p:spTree>
    <p:extLst>
      <p:ext uri="{BB962C8B-B14F-4D97-AF65-F5344CB8AC3E}">
        <p14:creationId xmlns:p14="http://schemas.microsoft.com/office/powerpoint/2010/main" val="921250829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67C0B5-38BD-43E6-97FB-D1B48A531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457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0D8B8B"/>
                </a:solidFill>
                <a:latin typeface="Avenir Next"/>
                <a:ea typeface="Avenir Next"/>
                <a:cs typeface="Avenir Next"/>
              </a:rPr>
              <a:t>10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922B00-40C5-42CE-B554-286619E0A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14325"/>
            <a:ext cx="1047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2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322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Prediction versus explanation and causation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23EEB2-709D-4EB9-A31C-E77837585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990600"/>
            <a:ext cx="11087100" cy="0"/>
          </a:xfrm>
          <a:prstGeom xmlns:a="http://schemas.openxmlformats.org/drawingml/2006/main" prst="line">
            <a:avLst/>
          </a:prstGeom>
          <a:noFill xmlns:a="http://schemas.openxmlformats.org/drawingml/2006/main"/>
          <a:ln xmlns:a="http://schemas.openxmlformats.org/drawingml/2006/main" w="19050">
            <a:solidFill>
              <a:srgbClr val="DCE9E7"/>
            </a:solidFill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3BFA2F-4A38-4EC6-84E9-ED787A071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49530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D8B8B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55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Prediction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C072A5-9810-4142-AFAA-A14302AAD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476375"/>
            <a:ext cx="4953000" cy="495300"/>
          </a:xfrm>
          <a:prstGeom xmlns:a="http://schemas.openxmlformats.org/drawingml/2006/main" prst="roundRect">
            <a:avLst>
              <a:gd name="adj" fmla="val 23077"/>
            </a:avLst>
          </a:prstGeom>
          <a:solidFill xmlns:a="http://schemas.openxmlformats.org/drawingml/2006/main">
            <a:srgbClr val="09253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55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550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Explanation and causation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07F6E7-D973-44C0-A908-517AB6D2F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43150"/>
            <a:ext cx="114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rPr>
              <a:t>Goal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6F4E9EE-F734-4582-AC8E-A27FE4314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2305050"/>
            <a:ext cx="371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875" b="1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Estimate outcomes accurately for new observations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ED57C6-FF45-4F73-A9B5-D8BCF15CFA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43150"/>
            <a:ext cx="114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rPr>
              <a:t>Goal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DE91F8-938D-4B86-9EA7-2EE5B2943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2305050"/>
            <a:ext cx="371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1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875" b="1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Understand a relationship or intervention effect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310447-878D-4785-9C93-4FB4F1816D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14700"/>
            <a:ext cx="114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rPr>
              <a:t>Success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B918CF0-AFBA-41A7-B6FA-401204F713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809750" y="3276600"/>
            <a:ext cx="37147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87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Stable performance on unseen data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FB4AF0-35BD-4A75-B0F5-A2287AECF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314700"/>
            <a:ext cx="1143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defRPr>
            </a:pPr>
            <a:r>
              <a:rPr sz="1500" b="1" i="0">
                <a:solidFill>
                  <a:srgbClr val="F2795A"/>
                </a:solidFill>
                <a:latin typeface="Avenir Next"/>
                <a:ea typeface="Avenir Next"/>
                <a:cs typeface="Avenir Next"/>
              </a:rPr>
              <a:t>Success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23B1345-971D-49E1-9376-C2A5D45A5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15250" y="3276600"/>
            <a:ext cx="37147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7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defRPr>
            </a:pPr>
            <a:r>
              <a:rPr sz="1875" b="0" i="0">
                <a:solidFill>
                  <a:srgbClr val="163044"/>
                </a:solidFill>
                <a:latin typeface="Avenir Next"/>
                <a:ea typeface="Avenir Next"/>
                <a:cs typeface="Avenir Next"/>
              </a:rPr>
              <a:t>A defensible design and assumptions for inference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F26586-EA2E-47F4-AC13-FEE4C49FB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762500"/>
            <a:ext cx="10382250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1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defRPr>
            </a:pPr>
            <a:r>
              <a:rPr sz="2175" b="1" i="0">
                <a:solidFill>
                  <a:srgbClr val="09253A"/>
                </a:solidFill>
                <a:latin typeface="Avenir Next"/>
                <a:ea typeface="Avenir Next"/>
                <a:cs typeface="Avenir Next"/>
              </a:rPr>
              <a:t>A highly predictive feature may be a proxy, a consequence of disease, or a product of the surveillance system.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FC63FD3-805E-47AA-84F7-E45478483C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09875" y="5772150"/>
            <a:ext cx="6572250" cy="47625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F2795A"/>
          </a:solidFill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02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Good prediction alone does not establish a cause.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B64A2D8-1092-43E1-B578-03DFF0E21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6486525"/>
            <a:ext cx="11087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def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defRPr>
            </a:pPr>
            <a:r>
              <a:rPr sz="900" b="0" i="0">
                <a:solidFill>
                  <a:srgbClr val="5D6D76"/>
                </a:solidFill>
                <a:latin typeface="Avenir Next"/>
                <a:ea typeface="Avenir Next"/>
                <a:cs typeface="Avenir Next"/>
              </a:rPr>
              <a:t>Introduction to Machine Learning in Epidemiology with R</a:t>
            </a:r>
          </a:p>
        </p:txBody>
      </p:sp>
    </p:spTree>
    <p:extLst>
      <p:ext uri="{BB962C8B-B14F-4D97-AF65-F5344CB8AC3E}">
        <p14:creationId xmlns:p14="http://schemas.microsoft.com/office/powerpoint/2010/main" val="143364316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61C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6a80f84d4674dd9"/>
          <a:srcRect xmlns:a="http://schemas.openxmlformats.org/drawingml/2006/main" l="5556" t="0" r="5556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8C6C60-EB91-4404-AB23-AB3037EEC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191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61C2B">
              <a:alpha val="82000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CC74F67-3E37-4583-B94A-CBA4D79F4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2450" y="381000"/>
            <a:ext cx="4572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275" b="1" i="0">
                <a:solidFill>
                  <a:srgbClr val="63D6CE"/>
                </a:solidFill>
                <a:latin typeface="Avenir Next"/>
                <a:ea typeface="Avenir Next"/>
                <a:cs typeface="Avenir Next"/>
              </a:defRPr>
            </a:pPr>
            <a:r>
              <a:rPr sz="1275" b="1" i="0">
                <a:solidFill>
                  <a:srgbClr val="63D6CE"/>
                </a:solidFill>
                <a:latin typeface="Avenir Next"/>
                <a:ea typeface="Avenir Next"/>
                <a:cs typeface="Avenir Next"/>
              </a:rPr>
              <a:t>11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14FDE79-4CC2-457D-A430-B2DB92DB9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04800"/>
            <a:ext cx="10001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92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2925" b="1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Limitations, bias and data quality in epidemiological machine learning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03EF34-00BB-4D9A-9DC2-08D9DDA6CD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33550"/>
            <a:ext cx="4762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2175" b="1" i="0">
                <a:solidFill>
                  <a:srgbClr val="F7F2E8"/>
                </a:solidFill>
                <a:latin typeface="Avenir Next"/>
                <a:ea typeface="Avenir Next"/>
                <a:cs typeface="Avenir Next"/>
              </a:defRPr>
            </a:pPr>
            <a:r>
              <a:rPr sz="2175" b="1" i="0">
                <a:solidFill>
                  <a:srgbClr val="F7F2E8"/>
                </a:solidFill>
                <a:latin typeface="Avenir Next"/>
                <a:ea typeface="Avenir Next"/>
                <a:cs typeface="Avenir Next"/>
              </a:rPr>
              <a:t>A technically correct pipeline can still produce misleading predictions when: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5180E2C-DDAA-4AC6-B17A-3FD293606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4857750" cy="2857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28600" indent="-114300" algn="l">
              <a:spcAft>
                <a:spcPts val="1000"/>
              </a:spcAft>
              <a:buChar char="•"/>
              <a:defRPr sz="1650" b="0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650" b="0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Cases are missed or reported differently across place and time</a:t>
            </a:r>
          </a:p>
          <a:p xmlns:a="http://schemas.openxmlformats.org/drawingml/2006/main">
            <a:pPr marL="228600" indent="-114300" algn="l">
              <a:spcAft>
                <a:spcPts val="1000"/>
              </a:spcAft>
              <a:buChar char="•"/>
              <a:defRPr sz="1650" b="0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650" b="0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The training population differs from the population of use</a:t>
            </a:r>
          </a:p>
          <a:p xmlns:a="http://schemas.openxmlformats.org/drawingml/2006/main">
            <a:pPr marL="228600" indent="-114300" algn="l">
              <a:spcAft>
                <a:spcPts val="1000"/>
              </a:spcAft>
              <a:buChar char="•"/>
              <a:defRPr sz="1650" b="0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650" b="0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Missingness carries information that the model handles poorly</a:t>
            </a:r>
          </a:p>
          <a:p xmlns:a="http://schemas.openxmlformats.org/drawingml/2006/main">
            <a:pPr marL="228600" indent="-114300" algn="l">
              <a:spcAft>
                <a:spcPts val="1000"/>
              </a:spcAft>
              <a:buChar char="•"/>
              <a:defRPr sz="1650" b="0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650" b="0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Historical inequities become patterns the model repeats</a:t>
            </a:r>
          </a:p>
          <a:p xmlns:a="http://schemas.openxmlformats.org/drawingml/2006/main">
            <a:pPr marL="228600" indent="-114300" algn="l">
              <a:spcAft>
                <a:spcPts val="1000"/>
              </a:spcAft>
              <a:buChar char="•"/>
              <a:defRPr sz="1650" b="0" i="0">
                <a:solidFill>
                  <a:srgbClr val="FFFFFF"/>
                </a:solidFill>
                <a:latin typeface="Avenir Next"/>
                <a:ea typeface="Avenir Next"/>
                <a:cs typeface="Avenir Next"/>
              </a:defRPr>
            </a:pPr>
            <a:r>
              <a:rPr sz="1650" b="0" i="0">
                <a:solidFill>
                  <a:srgbClr val="FFFFFF"/>
                </a:solidFill>
                <a:latin typeface="Avenir Next"/>
                <a:ea typeface="Avenir Next"/>
                <a:cs typeface="Avenir Next"/>
              </a:rPr>
              <a:t>Performance drifts as surveillance and disease dynamics change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79F2EA-0543-4B9C-99AE-3470369AC8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9626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800" b="1" i="0">
                <a:solidFill>
                  <a:srgbClr val="63D6CE"/>
                </a:solidFill>
                <a:latin typeface="Avenir Next"/>
                <a:ea typeface="Avenir Next"/>
                <a:cs typeface="Avenir Next"/>
              </a:defRPr>
            </a:pPr>
            <a:r>
              <a:rPr sz="1800" b="1" i="0">
                <a:solidFill>
                  <a:srgbClr val="63D6CE"/>
                </a:solidFill>
                <a:latin typeface="Avenir Next"/>
                <a:ea typeface="Avenir Next"/>
                <a:cs typeface="Avenir Next"/>
              </a:rPr>
              <a:t>Trust requires data checks, appropriate validation, transparent interpretation and continued monitoring.</a:t>
            </a:r>
          </a:p>
        </p:txBody>
      </p:sp>
    </p:spTree>
    <p:extLst>
      <p:ext uri="{BB962C8B-B14F-4D97-AF65-F5344CB8AC3E}">
        <p14:creationId xmlns:p14="http://schemas.microsoft.com/office/powerpoint/2010/main" val="213333765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2026-09-27T18:39:33.1750000Z</dcterms:created>
  <dcterms:modified xsi:type="dcterms:W3CDTF">2026-09-27T18:39:33.1750000Z</dcterms:modified>
</coreProperties>
</file>